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 program is a series of concrete instructions that can be carried out by a computer.</a:t>
            </a:r>
          </a:p>
          <a:p>
            <a:pPr defTabSz="966612">
              <a:defRPr/>
            </a:pPr>
            <a:r>
              <a:rPr lang="en-US" dirty="0"/>
              <a:t>A program can be thought of as a script for a play, that will be performed by actors who follow instructions perfectly but without any intelligence of their 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note on terminology: Programs are sometimes called "Software", "Applications", or "Code".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9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on your computer is a program - your web browser, your music player, and even video games.</a:t>
            </a:r>
          </a:p>
          <a:p>
            <a:r>
              <a:rPr lang="en-US" dirty="0"/>
              <a:t>Programs can be run on laptops, phones, cars - almost everything runs programs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now shows up in every field, from engineering to the sciences to even the arts and humanities.</a:t>
            </a:r>
          </a:p>
          <a:p>
            <a:r>
              <a:rPr lang="en-US" dirty="0"/>
              <a:t>Regardless of whether you want to be a Computer Scientist or just someone who knows a bit about programming, this is a skill that will come in handy.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7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think that some of the things that computers do are mysterious, but everything they do is the result of very careful instructions.</a:t>
            </a:r>
          </a:p>
          <a:p>
            <a:r>
              <a:rPr lang="en-US" dirty="0"/>
              <a:t>There may be many, complex instructions, but given time they are always understandable.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5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programming is very powerful, computers are not gods.</a:t>
            </a:r>
          </a:p>
          <a:p>
            <a:r>
              <a:rPr lang="en-US" dirty="0"/>
              <a:t>In fact, programs can only do what people have told them to do.</a:t>
            </a:r>
          </a:p>
          <a:p>
            <a:r>
              <a:rPr lang="en-US" dirty="0"/>
              <a:t>You must be very clear and explicit when writing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9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you will learn how to write programs to solve problems.</a:t>
            </a:r>
          </a:p>
          <a:p>
            <a:r>
              <a:rPr lang="en-US" dirty="0"/>
              <a:t>You will not learn all there is to programming, so it is important that you also learn how to learn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0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98F5C3-2B94-4B54-B098-16F410A8A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06">
        <p159:morph option="byObject"/>
      </p:transition>
    </mc:Choice>
    <mc:Fallback xmlns="">
      <p:transition spd="slow" advTm="2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604-1A7A-4EA4-A259-B19B2887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“Programming”?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F48A3-2ACE-4F2B-B3DE-4EA415E86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 series of instructions</a:t>
            </a:r>
            <a:r>
              <a:rPr lang="en-US" dirty="0">
                <a:solidFill>
                  <a:schemeClr val="tx1"/>
                </a:solidFill>
              </a:rPr>
              <a:t> that can be carried out by a computer</a:t>
            </a:r>
          </a:p>
        </p:txBody>
      </p:sp>
      <p:pic>
        <p:nvPicPr>
          <p:cNvPr id="1026" name="Picture 2" descr="http://www.programmingbasics.org/en/beginner/img/commands4.png">
            <a:extLst>
              <a:ext uri="{FF2B5EF4-FFF2-40B4-BE49-F238E27FC236}">
                <a16:creationId xmlns:a16="http://schemas.microsoft.com/office/drawing/2014/main" id="{1EC73752-C6FC-4109-AC8D-C4318F64CF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69" y="2497137"/>
            <a:ext cx="34385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F23DA7-E4DB-445F-BDA9-94692164D455}"/>
              </a:ext>
            </a:extLst>
          </p:cNvPr>
          <p:cNvSpPr/>
          <p:nvPr/>
        </p:nvSpPr>
        <p:spPr>
          <a:xfrm>
            <a:off x="7876032" y="6332562"/>
            <a:ext cx="41978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http://www.programmingbasics.org/en/beginner/img/commands4.png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221821-9F0F-481C-89C2-770A23537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164">
        <p159:morph option="byObject"/>
      </p:transition>
    </mc:Choice>
    <mc:Fallback xmlns="">
      <p:transition spd="slow" advTm="15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64AC-8F11-4A38-9A48-4630C7A2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Alternate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826B-83D2-415E-AD1C-05042ADA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“Programs”</a:t>
            </a:r>
          </a:p>
          <a:p>
            <a:pPr marL="4572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“Software”</a:t>
            </a:r>
          </a:p>
          <a:p>
            <a:pPr marL="4572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“Application”</a:t>
            </a:r>
          </a:p>
          <a:p>
            <a:pPr marL="4572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“Code”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E68D397-5488-4382-BAED-A98255065397}"/>
              </a:ext>
            </a:extLst>
          </p:cNvPr>
          <p:cNvSpPr/>
          <p:nvPr/>
        </p:nvSpPr>
        <p:spPr>
          <a:xfrm>
            <a:off x="4968815" y="4244196"/>
            <a:ext cx="2087593" cy="1000664"/>
          </a:xfrm>
          <a:prstGeom prst="wedgeRoundRectCallout">
            <a:avLst>
              <a:gd name="adj1" fmla="val -135941"/>
              <a:gd name="adj2" fmla="val -3140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not "Codes" – it's always singular!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71DE3B-AFA9-45B6-9769-A2C1344BA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293">
        <p159:morph option="byObject"/>
      </p:transition>
    </mc:Choice>
    <mc:Fallback xmlns="">
      <p:transition spd="slow" advTm="8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EBB8-63C7-4BDA-A005-99877595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Programs are everywhere</a:t>
            </a:r>
          </a:p>
        </p:txBody>
      </p:sp>
      <p:pic>
        <p:nvPicPr>
          <p:cNvPr id="1026" name="Picture 2" descr="firefox-like browser by lilychen1388">
            <a:extLst>
              <a:ext uri="{FF2B5EF4-FFF2-40B4-BE49-F238E27FC236}">
                <a16:creationId xmlns:a16="http://schemas.microsoft.com/office/drawing/2014/main" id="{C105B161-B2F8-4FB7-8F32-E887B211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36685"/>
            <a:ext cx="2484408" cy="11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laptop by aoguerrero">
            <a:extLst>
              <a:ext uri="{FF2B5EF4-FFF2-40B4-BE49-F238E27FC236}">
                <a16:creationId xmlns:a16="http://schemas.microsoft.com/office/drawing/2014/main" id="{3F02A407-C53A-4833-A8E9-9CB1237C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58" y="3796160"/>
            <a:ext cx="2134493" cy="21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lvery Car (remix) by mondspeer">
            <a:extLst>
              <a:ext uri="{FF2B5EF4-FFF2-40B4-BE49-F238E27FC236}">
                <a16:creationId xmlns:a16="http://schemas.microsoft.com/office/drawing/2014/main" id="{9B3B7A87-FF52-4176-B1A1-6C363EA2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98" y="4416725"/>
            <a:ext cx="3203722" cy="22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llular phone by Jiro">
            <a:extLst>
              <a:ext uri="{FF2B5EF4-FFF2-40B4-BE49-F238E27FC236}">
                <a16:creationId xmlns:a16="http://schemas.microsoft.com/office/drawing/2014/main" id="{B0E83C0B-2808-447B-B17D-D4E27FCF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74" y="1988964"/>
            <a:ext cx="1406254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EFC077-0FDE-4EED-A6E4-1D3FEB742000}"/>
              </a:ext>
            </a:extLst>
          </p:cNvPr>
          <p:cNvSpPr/>
          <p:nvPr/>
        </p:nvSpPr>
        <p:spPr>
          <a:xfrm>
            <a:off x="158542" y="6312545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https://openclipart.org/</a:t>
            </a:r>
          </a:p>
        </p:txBody>
      </p:sp>
      <p:pic>
        <p:nvPicPr>
          <p:cNvPr id="1039" name="Picture 15" descr="http://cdn04.androidauthority.net/wp-content/uploads/2016/03/assembler.jpg">
            <a:extLst>
              <a:ext uri="{FF2B5EF4-FFF2-40B4-BE49-F238E27FC236}">
                <a16:creationId xmlns:a16="http://schemas.microsoft.com/office/drawing/2014/main" id="{AEB518AB-352A-467B-94DB-1A7DEC05A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73946" b="30063"/>
          <a:stretch/>
        </p:blipFill>
        <p:spPr bwMode="auto">
          <a:xfrm>
            <a:off x="5002015" y="2609778"/>
            <a:ext cx="2187969" cy="29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12336-4998-4D69-80E5-CF38BEE54FD7}"/>
              </a:ext>
            </a:extLst>
          </p:cNvPr>
          <p:cNvCxnSpPr>
            <a:cxnSpLocks/>
          </p:cNvCxnSpPr>
          <p:nvPr/>
        </p:nvCxnSpPr>
        <p:spPr>
          <a:xfrm rot="10800000">
            <a:off x="4002657" y="2950234"/>
            <a:ext cx="776377" cy="4406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B9D5A-E7A0-4528-86CE-1A655C549610}"/>
              </a:ext>
            </a:extLst>
          </p:cNvPr>
          <p:cNvCxnSpPr>
            <a:cxnSpLocks/>
          </p:cNvCxnSpPr>
          <p:nvPr/>
        </p:nvCxnSpPr>
        <p:spPr>
          <a:xfrm flipH="1">
            <a:off x="3675432" y="4315509"/>
            <a:ext cx="1103603" cy="30824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322ED9-27E5-492B-AC9F-57728B78F4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62996" y="3178077"/>
            <a:ext cx="1103603" cy="30824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758B73-A8C5-41BE-8D3B-13F2EC8A2A43}"/>
              </a:ext>
            </a:extLst>
          </p:cNvPr>
          <p:cNvCxnSpPr>
            <a:cxnSpLocks/>
          </p:cNvCxnSpPr>
          <p:nvPr/>
        </p:nvCxnSpPr>
        <p:spPr>
          <a:xfrm>
            <a:off x="7279727" y="4754447"/>
            <a:ext cx="725586" cy="3868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262FCDB-254A-40C6-8791-9CC872ADC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88">
        <p159:morph option="byObject"/>
      </p:transition>
    </mc:Choice>
    <mc:Fallback xmlns="">
      <p:transition spd="slow" advTm="13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8439-AA0D-48CF-B132-ED7A80F4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Programs do many things</a:t>
            </a:r>
          </a:p>
        </p:txBody>
      </p:sp>
      <p:pic>
        <p:nvPicPr>
          <p:cNvPr id="2050" name="Picture 2" descr="Image result for programmers">
            <a:extLst>
              <a:ext uri="{FF2B5EF4-FFF2-40B4-BE49-F238E27FC236}">
                <a16:creationId xmlns:a16="http://schemas.microsoft.com/office/drawing/2014/main" id="{BB01F3AB-EBD7-442C-BC63-605F3DE0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" y="1736751"/>
            <a:ext cx="3154824" cy="21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ogrammers">
            <a:extLst>
              <a:ext uri="{FF2B5EF4-FFF2-40B4-BE49-F238E27FC236}">
                <a16:creationId xmlns:a16="http://schemas.microsoft.com/office/drawing/2014/main" id="{8FDD05F0-F241-4963-AD64-B584174C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35" y="1736751"/>
            <a:ext cx="2778999" cy="208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rogrammers">
            <a:extLst>
              <a:ext uri="{FF2B5EF4-FFF2-40B4-BE49-F238E27FC236}">
                <a16:creationId xmlns:a16="http://schemas.microsoft.com/office/drawing/2014/main" id="{648D87F8-ACB0-45EB-9CE2-1CEDFDDC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380" y="3700624"/>
            <a:ext cx="2910586" cy="23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rogrammers">
            <a:extLst>
              <a:ext uri="{FF2B5EF4-FFF2-40B4-BE49-F238E27FC236}">
                <a16:creationId xmlns:a16="http://schemas.microsoft.com/office/drawing/2014/main" id="{86C64B84-DB9A-4EC8-8BFB-AA9BCAB2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27" y="1736751"/>
            <a:ext cx="3369693" cy="183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rogrammers">
            <a:extLst>
              <a:ext uri="{FF2B5EF4-FFF2-40B4-BE49-F238E27FC236}">
                <a16:creationId xmlns:a16="http://schemas.microsoft.com/office/drawing/2014/main" id="{03825FB3-EA87-464D-9B3F-64058CCB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21" y="3489623"/>
            <a:ext cx="3779703" cy="251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kills Competition, Exhibition, Programming, Programmer">
            <a:extLst>
              <a:ext uri="{FF2B5EF4-FFF2-40B4-BE49-F238E27FC236}">
                <a16:creationId xmlns:a16="http://schemas.microsoft.com/office/drawing/2014/main" id="{71C72BC5-AB03-4479-94CF-4EBD6A4D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14" y="4768491"/>
            <a:ext cx="2754702" cy="18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coding jobs">
            <a:extLst>
              <a:ext uri="{FF2B5EF4-FFF2-40B4-BE49-F238E27FC236}">
                <a16:creationId xmlns:a16="http://schemas.microsoft.com/office/drawing/2014/main" id="{67FE0A74-2746-40ED-A13E-CD39989D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4" y="3022341"/>
            <a:ext cx="2447312" cy="18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programmers">
            <a:extLst>
              <a:ext uri="{FF2B5EF4-FFF2-40B4-BE49-F238E27FC236}">
                <a16:creationId xmlns:a16="http://schemas.microsoft.com/office/drawing/2014/main" id="{3D411BCD-F876-4DE5-AC53-9570EE38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03" y="4853671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16FAB1-2B9E-441C-B67F-8C6DFA2A5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10">
        <p159:morph option="byObject"/>
      </p:transition>
    </mc:Choice>
    <mc:Fallback xmlns="">
      <p:transition spd="slow" advTm="18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1ABA474A-C131-4779-90E8-076250B3005C}"/>
              </a:ext>
            </a:extLst>
          </p:cNvPr>
          <p:cNvSpPr/>
          <p:nvPr/>
        </p:nvSpPr>
        <p:spPr>
          <a:xfrm>
            <a:off x="1556898" y="1965960"/>
            <a:ext cx="3692105" cy="3524760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58F6C-25DB-4002-A644-CADF42ED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 programming magic?</a:t>
            </a:r>
          </a:p>
        </p:txBody>
      </p:sp>
      <p:pic>
        <p:nvPicPr>
          <p:cNvPr id="3076" name="Picture 4" descr="https://upload.wikimedia.org/wikipedia/commons/thumb/b/b7/Academ_Flowchart_to_get_simply_the_GCD_of_two_positive_integers.svg/614px-Academ_Flowchart_to_get_simply_the_GCD_of_two_positive_integers.svg.png">
            <a:extLst>
              <a:ext uri="{FF2B5EF4-FFF2-40B4-BE49-F238E27FC236}">
                <a16:creationId xmlns:a16="http://schemas.microsoft.com/office/drawing/2014/main" id="{69015E56-2217-48BF-9418-0212E87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16" y="1676208"/>
            <a:ext cx="3149929" cy="393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by lmproulx">
            <a:extLst>
              <a:ext uri="{FF2B5EF4-FFF2-40B4-BE49-F238E27FC236}">
                <a16:creationId xmlns:a16="http://schemas.microsoft.com/office/drawing/2014/main" id="{DB524180-C8E0-4A1D-BF43-524858A0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40" y="3140974"/>
            <a:ext cx="1831423" cy="15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heck mark by pnx">
            <a:extLst>
              <a:ext uri="{FF2B5EF4-FFF2-40B4-BE49-F238E27FC236}">
                <a16:creationId xmlns:a16="http://schemas.microsoft.com/office/drawing/2014/main" id="{33F54034-D3C3-4DB0-B090-1FD71A49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27" y="2369345"/>
            <a:ext cx="2225735" cy="23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X Marks the Spot by shangJie">
            <a:extLst>
              <a:ext uri="{FF2B5EF4-FFF2-40B4-BE49-F238E27FC236}">
                <a16:creationId xmlns:a16="http://schemas.microsoft.com/office/drawing/2014/main" id="{D7AF73E2-95CC-443A-80EC-9775857D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79" y="2369345"/>
            <a:ext cx="2075835" cy="25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5CD11-370C-4AC8-8F87-EC23A695659A}"/>
              </a:ext>
            </a:extLst>
          </p:cNvPr>
          <p:cNvSpPr txBox="1"/>
          <p:nvPr/>
        </p:nvSpPr>
        <p:spPr>
          <a:xfrm>
            <a:off x="2923490" y="5313032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5A69D-47E0-4452-8123-2A56A6B4EAED}"/>
              </a:ext>
            </a:extLst>
          </p:cNvPr>
          <p:cNvSpPr txBox="1"/>
          <p:nvPr/>
        </p:nvSpPr>
        <p:spPr>
          <a:xfrm>
            <a:off x="7380360" y="5557619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Precise Instructions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7E2E0D-1ACF-4636-95A4-EC55B21EA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379">
        <p159:morph option="byObject"/>
      </p:transition>
    </mc:Choice>
    <mc:Fallback xmlns="">
      <p:transition spd="slow" advTm="15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66B7-BB2F-4A24-BF2A-CD2B426D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4098" name="Picture 2" descr="http://3.bp.blogspot.com/_4xmM68F5nAY/SyEedp8RLsI/AAAAAAAAGEU/NlyfHdlwno4/s320/screwupcolor.gif">
            <a:extLst>
              <a:ext uri="{FF2B5EF4-FFF2-40B4-BE49-F238E27FC236}">
                <a16:creationId xmlns:a16="http://schemas.microsoft.com/office/drawing/2014/main" id="{E7CF05FF-1AB6-4BAD-8890-2906C302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01" y="1965960"/>
            <a:ext cx="4675517" cy="3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F8BAA0-214C-4381-B49D-32F681786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7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065">
        <p159:morph option="byObject"/>
      </p:transition>
    </mc:Choice>
    <mc:Fallback xmlns="">
      <p:transition spd="slow" advTm="16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8E9-8CEA-443B-97F5-9F089DB8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this Course</a:t>
            </a:r>
          </a:p>
        </p:txBody>
      </p:sp>
      <p:pic>
        <p:nvPicPr>
          <p:cNvPr id="5122" name="Picture 2" descr="Simple laptop by aoguerrero">
            <a:extLst>
              <a:ext uri="{FF2B5EF4-FFF2-40B4-BE49-F238E27FC236}">
                <a16:creationId xmlns:a16="http://schemas.microsoft.com/office/drawing/2014/main" id="{01B9D2F5-28F4-403F-B658-C7105E1F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48" y="2674189"/>
            <a:ext cx="2910375" cy="29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lobe by MajinCline">
            <a:extLst>
              <a:ext uri="{FF2B5EF4-FFF2-40B4-BE49-F238E27FC236}">
                <a16:creationId xmlns:a16="http://schemas.microsoft.com/office/drawing/2014/main" id="{70459178-99CD-4BDC-BD04-D1E974AD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77" y="2845376"/>
            <a:ext cx="2560608" cy="256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FF0982-5E55-483D-8FEB-9D5A954E6E57}"/>
              </a:ext>
            </a:extLst>
          </p:cNvPr>
          <p:cNvSpPr/>
          <p:nvPr/>
        </p:nvSpPr>
        <p:spPr>
          <a:xfrm>
            <a:off x="5282762" y="3908222"/>
            <a:ext cx="1276709" cy="4349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1821A58-C1A3-4C32-9B49-49C0ECB93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89">
        <p159:morph option="byObject"/>
      </p:transition>
    </mc:Choice>
    <mc:Fallback xmlns="">
      <p:transition spd="slow" advTm="13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4245</TotalTime>
  <Words>375</Words>
  <Application>Microsoft Office PowerPoint</Application>
  <PresentationFormat>Widescreen</PresentationFormat>
  <Paragraphs>42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Corbel</vt:lpstr>
      <vt:lpstr>Basis</vt:lpstr>
      <vt:lpstr>Programming</vt:lpstr>
      <vt:lpstr>What is “Programming”?</vt:lpstr>
      <vt:lpstr>Alternate Terms</vt:lpstr>
      <vt:lpstr>Programs are everywhere</vt:lpstr>
      <vt:lpstr>Programs do many things</vt:lpstr>
      <vt:lpstr>Is programming magic?</vt:lpstr>
      <vt:lpstr>Limitations</vt:lpstr>
      <vt:lpstr>In 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29</cp:revision>
  <dcterms:created xsi:type="dcterms:W3CDTF">2017-06-09T19:25:05Z</dcterms:created>
  <dcterms:modified xsi:type="dcterms:W3CDTF">2018-01-07T15:40:49Z</dcterms:modified>
</cp:coreProperties>
</file>